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30275213" cy="42803763"/>
  <p:notesSz cx="20566063" cy="294592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" roundtripDataSignature="AMtx7mhM9DM+L/EEh6+bla5fg36qZdwnI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51C7303-1205-445C-A721-94CFD910D15C}">
  <a:tblStyle styleId="{651C7303-1205-445C-A721-94CFD910D15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BF1E8"/>
          </a:solidFill>
        </a:fill>
      </a:tcStyle>
    </a:wholeTbl>
    <a:band1H>
      <a:tcTxStyle/>
      <a:tcStyle>
        <a:tcBdr/>
        <a:fill>
          <a:solidFill>
            <a:srgbClr val="D4E2CE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4E2CE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6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6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9" d="100"/>
          <a:sy n="39" d="100"/>
        </p:scale>
        <p:origin x="31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customschemas.google.com/relationships/presentationmetadata" Target="meta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ableStyles" Target="tableStyles.xml"/><Relationship Id="rId10" Type="http://schemas.openxmlformats.org/officeDocument/2006/relationships/theme" Target="theme/them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11647063" y="0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767513" y="3684588"/>
            <a:ext cx="7031037" cy="9940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2055650" y="14176056"/>
            <a:ext cx="16454772" cy="11599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27984626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11647063" y="27984626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767513" y="3684588"/>
            <a:ext cx="7031037" cy="9940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2055650" y="14176056"/>
            <a:ext cx="16454772" cy="11599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11647063" y="27984626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865"/>
              <a:buFont typeface="Calibri"/>
              <a:buNone/>
              <a:defRPr sz="1986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/>
            </a:lvl1pPr>
            <a:lvl2pPr lvl="1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None/>
              <a:defRPr sz="6622"/>
            </a:lvl2pPr>
            <a:lvl3pPr lvl="2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None/>
              <a:defRPr sz="5960"/>
            </a:lvl3pPr>
            <a:lvl4pPr lvl="3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4pPr>
            <a:lvl5pPr lvl="4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5pPr>
            <a:lvl6pPr lvl="5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6pPr>
            <a:lvl7pPr lvl="6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7pPr>
            <a:lvl8pPr lvl="7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8pPr>
            <a:lvl9pPr lvl="8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865"/>
              <a:buFont typeface="Calibri"/>
              <a:buNone/>
              <a:defRPr sz="1986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6622"/>
              <a:buNone/>
              <a:defRPr sz="6622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960"/>
              <a:buNone/>
              <a:defRPr sz="596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2081421" y="11394520"/>
            <a:ext cx="12866966" cy="27158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15326826" y="11394520"/>
            <a:ext cx="12866966" cy="27158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 b="1"/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None/>
              <a:defRPr sz="6622" b="1"/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None/>
              <a:defRPr sz="5960" b="1"/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2085368" y="15635264"/>
            <a:ext cx="12807832" cy="22997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15326828" y="10492870"/>
            <a:ext cx="12870909" cy="5142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 b="1"/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None/>
              <a:defRPr sz="6622" b="1"/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None/>
              <a:defRPr sz="5960" b="1"/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15326828" y="15635264"/>
            <a:ext cx="12870909" cy="22997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95"/>
              <a:buFont typeface="Calibri"/>
              <a:buNone/>
              <a:defRPr sz="1059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12870909" y="6162959"/>
            <a:ext cx="15326827" cy="30418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901383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0595"/>
              <a:buChar char="•"/>
              <a:defRPr sz="10595"/>
            </a:lvl1pPr>
            <a:lvl2pPr marL="914400" lvl="1" indent="-817308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9271"/>
              <a:buChar char="•"/>
              <a:defRPr sz="9271"/>
            </a:lvl2pPr>
            <a:lvl3pPr marL="1371600" lvl="2" indent="-733171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7946"/>
              <a:buChar char="•"/>
              <a:defRPr sz="7946"/>
            </a:lvl3pPr>
            <a:lvl4pPr marL="1828800" lvl="3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4pPr>
            <a:lvl5pPr marL="2286000" lvl="4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5pPr>
            <a:lvl6pPr marL="2743200" lvl="5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6pPr>
            <a:lvl7pPr marL="3200400" lvl="6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7pPr>
            <a:lvl8pPr marL="3657600" lvl="7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8pPr>
            <a:lvl9pPr marL="4114800" lvl="8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2085364" y="12841129"/>
            <a:ext cx="9764544" cy="23789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4635"/>
              <a:buNone/>
              <a:defRPr sz="4635"/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973"/>
              <a:buNone/>
              <a:defRPr sz="3973"/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95"/>
              <a:buFont typeface="Calibri"/>
              <a:buNone/>
              <a:defRPr sz="1059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12870909" y="6162959"/>
            <a:ext cx="15326827" cy="3041841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2085364" y="12841129"/>
            <a:ext cx="9764544" cy="23789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4635"/>
              <a:buNone/>
              <a:defRPr sz="4635"/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973"/>
              <a:buNone/>
              <a:defRPr sz="3973"/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1558310" y="11917631"/>
            <a:ext cx="27158594" cy="26112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6792642" y="17151963"/>
            <a:ext cx="36274211" cy="6528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-6452763" y="10813091"/>
            <a:ext cx="36274211" cy="19205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68"/>
              <a:buFont typeface="Calibri"/>
              <a:buNone/>
              <a:defRPr sz="1456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817308" algn="l" rtl="0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9271"/>
              <a:buFont typeface="Arial"/>
              <a:buChar char="•"/>
              <a:defRPr sz="927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733171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7946"/>
              <a:buFont typeface="Arial"/>
              <a:buChar char="•"/>
              <a:defRPr sz="794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649097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Font typeface="Arial"/>
              <a:buChar char="•"/>
              <a:defRPr sz="662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/>
          <p:nvPr/>
        </p:nvSpPr>
        <p:spPr>
          <a:xfrm>
            <a:off x="21287" y="39413510"/>
            <a:ext cx="30232640" cy="748320"/>
          </a:xfrm>
          <a:prstGeom prst="rect">
            <a:avLst/>
          </a:prstGeom>
          <a:solidFill>
            <a:srgbClr val="36449C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21287" y="2398334"/>
            <a:ext cx="30232640" cy="3707414"/>
          </a:xfrm>
          <a:prstGeom prst="rect">
            <a:avLst/>
          </a:prstGeom>
          <a:solidFill>
            <a:srgbClr val="36449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rgbClr val="031F7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235516" y="2848408"/>
            <a:ext cx="30010387" cy="255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algn="just"/>
            <a:r>
              <a:rPr lang="en-US" sz="8000" b="1" dirty="0">
                <a:solidFill>
                  <a:srgbClr val="FFFFFF"/>
                </a:solidFill>
                <a:latin typeface="+mj-lt"/>
                <a:ea typeface="Arial MT"/>
                <a:cs typeface="Arial MT"/>
              </a:rPr>
              <a:t>Towards “Zero by 30”: Exploration of Barriers To Rabies Policy Implementation in Kenya </a:t>
            </a:r>
            <a:r>
              <a:rPr lang="en-US" sz="8000" b="1" dirty="0">
                <a:solidFill>
                  <a:srgbClr val="FFFFFF"/>
                </a:solidFill>
                <a:ea typeface="Arial MT"/>
                <a:cs typeface="Arial MT"/>
              </a:rPr>
              <a:t>Through Systems Thinking</a:t>
            </a:r>
            <a:endParaRPr lang="en-US" sz="8000" dirty="0">
              <a:latin typeface="+mj-lt"/>
              <a:ea typeface="Arial MT"/>
              <a:cs typeface="Arial MT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21287" y="-19069"/>
            <a:ext cx="261150" cy="684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9275" tIns="64625" rIns="129275" bIns="6462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1798368" y="11071691"/>
            <a:ext cx="10336679" cy="1484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524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524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4870527" y="39436808"/>
            <a:ext cx="17994753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Contact: </a:t>
            </a:r>
            <a:r>
              <a:rPr lang="en-GB" sz="3600" b="1" dirty="0">
                <a:solidFill>
                  <a:schemeClr val="lt1"/>
                </a:solidFill>
              </a:rPr>
              <a:t>benedictmuma@gmail.com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713140" y="6175210"/>
            <a:ext cx="28681328" cy="3184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20370" marR="502285" algn="ctr">
              <a:lnSpc>
                <a:spcPct val="105000"/>
              </a:lnSpc>
              <a:spcBef>
                <a:spcPts val="10"/>
              </a:spcBef>
            </a:pPr>
            <a:r>
              <a:rPr lang="en-US" sz="4800" b="1" dirty="0">
                <a:latin typeface="Calibri" panose="020F0502020204030204" pitchFamily="34" charset="0"/>
                <a:ea typeface="Arial MT"/>
                <a:cs typeface="Calibri" panose="020F0502020204030204" pitchFamily="34" charset="0"/>
              </a:rPr>
              <a:t>Laurent Smets</a:t>
            </a:r>
            <a:r>
              <a:rPr lang="en-US" sz="4800" b="1" baseline="30000" dirty="0">
                <a:latin typeface="Calibri" panose="020F0502020204030204" pitchFamily="34" charset="0"/>
                <a:ea typeface="Arial MT"/>
                <a:cs typeface="Calibri" panose="020F0502020204030204" pitchFamily="34" charset="0"/>
              </a:rPr>
              <a:t>1</a:t>
            </a:r>
            <a:r>
              <a:rPr lang="en-US" sz="4800" b="1" dirty="0">
                <a:latin typeface="Calibri" panose="020F0502020204030204" pitchFamily="34" charset="0"/>
                <a:ea typeface="Arial MT"/>
                <a:cs typeface="Calibri" panose="020F0502020204030204" pitchFamily="34" charset="0"/>
              </a:rPr>
              <a:t>*, </a:t>
            </a:r>
            <a:r>
              <a:rPr lang="en-US" sz="4800" b="1" dirty="0" err="1">
                <a:latin typeface="Calibri" panose="020F0502020204030204" pitchFamily="34" charset="0"/>
                <a:ea typeface="Arial MT"/>
                <a:cs typeface="Calibri" panose="020F0502020204030204" pitchFamily="34" charset="0"/>
              </a:rPr>
              <a:t>Sanjeet</a:t>
            </a:r>
            <a:r>
              <a:rPr lang="en-US" sz="4800" b="1" dirty="0">
                <a:latin typeface="Calibri" panose="020F0502020204030204" pitchFamily="34" charset="0"/>
                <a:ea typeface="Arial MT"/>
                <a:cs typeface="Calibri" panose="020F0502020204030204" pitchFamily="34" charset="0"/>
              </a:rPr>
              <a:t> Kumar Jaiswar</a:t>
            </a:r>
            <a:r>
              <a:rPr lang="en-US" sz="4800" b="1" baseline="30000" dirty="0">
                <a:latin typeface="Calibri" panose="020F0502020204030204" pitchFamily="34" charset="0"/>
                <a:ea typeface="Arial MT"/>
                <a:cs typeface="Calibri" panose="020F0502020204030204" pitchFamily="34" charset="0"/>
              </a:rPr>
              <a:t>1</a:t>
            </a:r>
            <a:r>
              <a:rPr lang="en-US" sz="4800" b="1" dirty="0">
                <a:latin typeface="Calibri" panose="020F0502020204030204" pitchFamily="34" charset="0"/>
                <a:ea typeface="Arial MT"/>
                <a:cs typeface="Calibri" panose="020F0502020204030204" pitchFamily="34" charset="0"/>
              </a:rPr>
              <a:t>, </a:t>
            </a:r>
            <a:r>
              <a:rPr lang="en-US" sz="4800" b="1" dirty="0" err="1">
                <a:latin typeface="Calibri" panose="020F0502020204030204" pitchFamily="34" charset="0"/>
                <a:ea typeface="Arial MT"/>
                <a:cs typeface="Calibri" panose="020F0502020204030204" pitchFamily="34" charset="0"/>
              </a:rPr>
              <a:t>Valentijn</a:t>
            </a:r>
            <a:r>
              <a:rPr lang="en-US" sz="4800" b="1" dirty="0">
                <a:latin typeface="Calibri" panose="020F0502020204030204" pitchFamily="34" charset="0"/>
                <a:ea typeface="Arial MT"/>
                <a:cs typeface="Calibri" panose="020F0502020204030204" pitchFamily="34" charset="0"/>
              </a:rPr>
              <a:t> Stienen</a:t>
            </a:r>
            <a:r>
              <a:rPr lang="en-US" sz="4800" b="1" baseline="30000" dirty="0">
                <a:latin typeface="Calibri" panose="020F0502020204030204" pitchFamily="34" charset="0"/>
                <a:ea typeface="Arial MT"/>
                <a:cs typeface="Calibri" panose="020F0502020204030204" pitchFamily="34" charset="0"/>
              </a:rPr>
              <a:t>1</a:t>
            </a:r>
            <a:r>
              <a:rPr lang="en-US" sz="4800" b="1" dirty="0">
                <a:latin typeface="Calibri" panose="020F0502020204030204" pitchFamily="34" charset="0"/>
                <a:ea typeface="Arial MT"/>
                <a:cs typeface="Calibri" panose="020F0502020204030204" pitchFamily="34" charset="0"/>
              </a:rPr>
              <a:t>, Benedict </a:t>
            </a:r>
            <a:r>
              <a:rPr lang="en-US" sz="4800" b="1" dirty="0" err="1">
                <a:latin typeface="Calibri" panose="020F0502020204030204" pitchFamily="34" charset="0"/>
                <a:ea typeface="Arial MT"/>
                <a:cs typeface="Calibri" panose="020F0502020204030204" pitchFamily="34" charset="0"/>
              </a:rPr>
              <a:t>Mueke</a:t>
            </a:r>
            <a:r>
              <a:rPr lang="en-US" sz="4800" b="1" dirty="0">
                <a:latin typeface="Calibri" panose="020F0502020204030204" pitchFamily="34" charset="0"/>
                <a:ea typeface="Arial MT"/>
                <a:cs typeface="Calibri" panose="020F0502020204030204" pitchFamily="34" charset="0"/>
              </a:rPr>
              <a:t> Muma</a:t>
            </a:r>
            <a:r>
              <a:rPr lang="en-US" sz="4800" b="1" baseline="30000" dirty="0">
                <a:latin typeface="Calibri" panose="020F0502020204030204" pitchFamily="34" charset="0"/>
                <a:ea typeface="Arial MT"/>
                <a:cs typeface="Calibri" panose="020F0502020204030204" pitchFamily="34" charset="0"/>
              </a:rPr>
              <a:t>2</a:t>
            </a:r>
            <a:r>
              <a:rPr lang="en-US" sz="4800" b="1" dirty="0">
                <a:latin typeface="Calibri" panose="020F0502020204030204" pitchFamily="34" charset="0"/>
                <a:ea typeface="Arial MT"/>
                <a:cs typeface="Calibri" panose="020F0502020204030204" pitchFamily="34" charset="0"/>
              </a:rPr>
              <a:t>, Vincent Okungu</a:t>
            </a:r>
            <a:r>
              <a:rPr lang="en-US" sz="4800" b="1" baseline="30000" dirty="0">
                <a:latin typeface="Calibri" panose="020F0502020204030204" pitchFamily="34" charset="0"/>
                <a:ea typeface="Arial MT"/>
                <a:cs typeface="Calibri" panose="020F0502020204030204" pitchFamily="34" charset="0"/>
              </a:rPr>
              <a:t>3</a:t>
            </a:r>
            <a:r>
              <a:rPr lang="en-US" sz="4800" b="1" dirty="0">
                <a:latin typeface="Calibri" panose="020F0502020204030204" pitchFamily="34" charset="0"/>
                <a:ea typeface="Arial MT"/>
                <a:cs typeface="Calibri" panose="020F0502020204030204" pitchFamily="34" charset="0"/>
              </a:rPr>
              <a:t>, Nico Vandaele</a:t>
            </a:r>
            <a:r>
              <a:rPr lang="en-US" sz="4800" b="1" baseline="30000" dirty="0">
                <a:latin typeface="Calibri" panose="020F0502020204030204" pitchFamily="34" charset="0"/>
                <a:ea typeface="Arial MT"/>
                <a:cs typeface="Calibri" panose="020F0502020204030204" pitchFamily="34" charset="0"/>
              </a:rPr>
              <a:t>1</a:t>
            </a:r>
            <a:r>
              <a:rPr lang="en-US" sz="4800" b="1" dirty="0">
                <a:latin typeface="Calibri" panose="020F0502020204030204" pitchFamily="34" charset="0"/>
                <a:ea typeface="Arial MT"/>
                <a:cs typeface="Calibri" panose="020F0502020204030204" pitchFamily="34" charset="0"/>
              </a:rPr>
              <a:t> and Catherine Decouttere</a:t>
            </a:r>
            <a:r>
              <a:rPr lang="en-US" sz="4800" b="1" baseline="30000" dirty="0">
                <a:latin typeface="Calibri" panose="020F0502020204030204" pitchFamily="34" charset="0"/>
                <a:ea typeface="Arial MT"/>
                <a:cs typeface="Calibri" panose="020F0502020204030204" pitchFamily="34" charset="0"/>
              </a:rPr>
              <a:t>1</a:t>
            </a:r>
            <a:endParaRPr lang="en-US" sz="4800" dirty="0">
              <a:latin typeface="Calibri" panose="020F0502020204030204" pitchFamily="34" charset="0"/>
              <a:ea typeface="Arial MT"/>
              <a:cs typeface="Calibri" panose="020F0502020204030204" pitchFamily="34" charset="0"/>
            </a:endParaRPr>
          </a:p>
          <a:p>
            <a:pPr marL="238125" algn="just">
              <a:spcBef>
                <a:spcPts val="460"/>
              </a:spcBef>
            </a:pPr>
            <a:r>
              <a:rPr lang="en-US" sz="3200" dirty="0">
                <a:latin typeface="+mn-lt"/>
                <a:ea typeface="Arial MT"/>
                <a:cs typeface="Calibri" panose="020F0502020204030204" pitchFamily="34" charset="0"/>
              </a:rPr>
              <a:t>1: Access‑to‑Medicines Research Centre, Faculty of Economics and Business, KU Leuven, Leuven, Belgium. 2: Department of Health Services, Government of Makueni County, Makueni, Kenya. 3: Kenyatta National Hospital (KNH), Faculty of Health Sciences, Department of Public &amp; Global Health, University of Nairobi, Nairobi, Kenya.</a:t>
            </a:r>
          </a:p>
        </p:txBody>
      </p:sp>
      <p:sp>
        <p:nvSpPr>
          <p:cNvPr id="96" name="Google Shape;96;p1"/>
          <p:cNvSpPr/>
          <p:nvPr/>
        </p:nvSpPr>
        <p:spPr>
          <a:xfrm>
            <a:off x="630766" y="9548043"/>
            <a:ext cx="29184428" cy="5588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lvl="0" indent="-342900" algn="just">
              <a:spcBef>
                <a:spcPts val="460"/>
              </a:spcBef>
              <a:buFont typeface="Symbol" panose="05050102010706020507" pitchFamily="18" charset="2"/>
              <a:buChar char=""/>
            </a:pPr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BACKGROUND</a:t>
            </a:r>
            <a:r>
              <a:rPr lang="en-US" dirty="0">
                <a:latin typeface="Book Antiqua" panose="02040602050305030304" pitchFamily="18" charset="0"/>
                <a:ea typeface="Arial MT"/>
                <a:cs typeface="Arial MT"/>
              </a:rPr>
              <a:t> </a:t>
            </a:r>
          </a:p>
          <a:p>
            <a:pPr marL="342900" lvl="0" indent="-342900" algn="just">
              <a:spcBef>
                <a:spcPts val="460"/>
              </a:spcBef>
              <a:buFont typeface="Symbol" panose="05050102010706020507" pitchFamily="18" charset="2"/>
              <a:buChar char=""/>
            </a:pPr>
            <a:r>
              <a:rPr lang="en-US" sz="3600" dirty="0">
                <a:latin typeface="+mn-lt"/>
                <a:ea typeface="Arial MT"/>
                <a:cs typeface="Arial MT"/>
              </a:rPr>
              <a:t>Rabies is a neglected tropical disease (NTD) that disproportionately affects marginalized communities.</a:t>
            </a:r>
          </a:p>
          <a:p>
            <a:pPr marL="342900" lvl="0" indent="-342900" algn="just">
              <a:spcBef>
                <a:spcPts val="460"/>
              </a:spcBef>
              <a:buFont typeface="Symbol" panose="05050102010706020507" pitchFamily="18" charset="2"/>
              <a:buChar char=""/>
            </a:pPr>
            <a:r>
              <a:rPr lang="en-US" sz="3600" dirty="0">
                <a:latin typeface="+mn-lt"/>
                <a:ea typeface="Arial MT"/>
                <a:cs typeface="Arial MT"/>
              </a:rPr>
              <a:t>The "Zero by 30" global strategic plan aims to eliminate dog-mediated human rabies deaths by 2030.</a:t>
            </a:r>
          </a:p>
          <a:p>
            <a:pPr marL="342900" lvl="0" indent="-342900" algn="just">
              <a:spcBef>
                <a:spcPts val="460"/>
              </a:spcBef>
              <a:buFont typeface="Symbol" panose="05050102010706020507" pitchFamily="18" charset="2"/>
              <a:buChar char=""/>
            </a:pPr>
            <a:r>
              <a:rPr lang="en-US" sz="3600" dirty="0">
                <a:latin typeface="+mn-lt"/>
                <a:ea typeface="Arial MT"/>
                <a:cs typeface="Arial MT"/>
              </a:rPr>
              <a:t>Kenya has adapted this plan into its Strategic Plan for Rabies Elimination, but systemic barriers persist.</a:t>
            </a:r>
          </a:p>
          <a:p>
            <a:pPr marL="342900" lvl="0" indent="-342900" algn="just">
              <a:spcBef>
                <a:spcPts val="460"/>
              </a:spcBef>
              <a:buFont typeface="Symbol" panose="05050102010706020507" pitchFamily="18" charset="2"/>
              <a:buChar char=""/>
            </a:pPr>
            <a:r>
              <a:rPr lang="en-US" sz="3600" dirty="0">
                <a:latin typeface="+mn-lt"/>
                <a:ea typeface="Arial MT"/>
                <a:cs typeface="Arial MT"/>
              </a:rPr>
              <a:t>Some challenges include underreporting, fragmented vaccine supply chains, insufficient governance, and reliance on donor funding</a:t>
            </a:r>
            <a:r>
              <a:rPr lang="en-US" sz="3600" dirty="0">
                <a:latin typeface="+mn-lt"/>
                <a:ea typeface="Calibri" panose="020F0502020204030204" pitchFamily="34" charset="0"/>
                <a:cs typeface="MyriadPro-Light"/>
              </a:rPr>
              <a:t> </a:t>
            </a:r>
            <a:r>
              <a:rPr lang="en-US" sz="3600" dirty="0">
                <a:latin typeface="+mn-lt"/>
                <a:ea typeface="Arial MT"/>
                <a:cs typeface="Arial MT"/>
              </a:rPr>
              <a:t>particularly for settings in Kenya. </a:t>
            </a:r>
          </a:p>
          <a:p>
            <a:pPr marL="342900" lvl="0" indent="-342900" algn="just">
              <a:spcBef>
                <a:spcPts val="460"/>
              </a:spcBef>
              <a:buFont typeface="Symbol" panose="05050102010706020507" pitchFamily="18" charset="2"/>
              <a:buChar char=""/>
            </a:pPr>
            <a:r>
              <a:rPr lang="en-US" sz="3600" dirty="0">
                <a:latin typeface="+mn-lt"/>
              </a:rPr>
              <a:t>Stakeholders mapped barriers to rabies elimination using Group Model Building and Causal Loop Diagrams (CLD).</a:t>
            </a:r>
            <a:endParaRPr lang="en-US" sz="3600" dirty="0">
              <a:latin typeface="+mn-lt"/>
              <a:ea typeface="Arial MT"/>
              <a:cs typeface="Arial MT"/>
            </a:endParaRPr>
          </a:p>
          <a:p>
            <a:pPr marL="342900" lvl="0" indent="-342900" algn="just">
              <a:spcBef>
                <a:spcPts val="460"/>
              </a:spcBef>
              <a:buFont typeface="Symbol" panose="05050102010706020507" pitchFamily="18" charset="2"/>
              <a:buChar char=""/>
            </a:pPr>
            <a:endParaRPr lang="en-US" sz="3600" dirty="0">
              <a:latin typeface="+mn-lt"/>
              <a:ea typeface="Arial MT"/>
              <a:cs typeface="Arial MT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en-GB" b="1"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97;p1"/>
          <p:cNvSpPr/>
          <p:nvPr/>
        </p:nvSpPr>
        <p:spPr>
          <a:xfrm>
            <a:off x="713139" y="14059326"/>
            <a:ext cx="28871829" cy="4988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/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OBJECTIVE: </a:t>
            </a:r>
            <a:r>
              <a:rPr lang="en-US" sz="3600" dirty="0"/>
              <a:t>To bridge critical gap in literature by examining the systemic obstacles Kenya faces in aligning its localized rabies-control approaches with the “Zero by 30” global objectives</a:t>
            </a:r>
            <a:r>
              <a:rPr lang="en-US" dirty="0"/>
              <a:t>..</a:t>
            </a:r>
          </a:p>
          <a:p>
            <a:pPr algn="just"/>
            <a:endParaRPr lang="en-US" dirty="0"/>
          </a:p>
          <a:p>
            <a:pPr algn="just"/>
            <a:r>
              <a:rPr lang="en-GB" sz="4800" b="1" dirty="0">
                <a:solidFill>
                  <a:srgbClr val="36449C"/>
                </a:solidFill>
              </a:rPr>
              <a:t>METHODOLOGY:</a:t>
            </a:r>
            <a:r>
              <a:rPr lang="en-GB" sz="4800" b="1" dirty="0">
                <a:solidFill>
                  <a:srgbClr val="1F3864"/>
                </a:solidFill>
              </a:rPr>
              <a:t> </a:t>
            </a:r>
          </a:p>
          <a:p>
            <a:pPr marL="342900" lvl="0" indent="-342900" algn="just">
              <a:spcBef>
                <a:spcPts val="460"/>
              </a:spcBef>
              <a:buFont typeface="Symbol" panose="05050102010706020507" pitchFamily="18" charset="2"/>
              <a:buChar char=""/>
            </a:pPr>
            <a:r>
              <a:rPr lang="en-US" sz="3600" b="1" dirty="0">
                <a:latin typeface="+mn-lt"/>
                <a:ea typeface="Arial MT"/>
                <a:cs typeface="Arial MT"/>
              </a:rPr>
              <a:t>Approach/Design:</a:t>
            </a:r>
            <a:r>
              <a:rPr lang="en-US" sz="3600" dirty="0">
                <a:latin typeface="+mn-lt"/>
                <a:ea typeface="Arial MT"/>
                <a:cs typeface="Arial MT"/>
              </a:rPr>
              <a:t> </a:t>
            </a:r>
            <a:r>
              <a:rPr lang="en-US" sz="3600" b="1" dirty="0">
                <a:latin typeface="+mn-lt"/>
                <a:ea typeface="Arial MT"/>
                <a:cs typeface="Arial MT"/>
              </a:rPr>
              <a:t>Process: </a:t>
            </a:r>
            <a:r>
              <a:rPr lang="en-US" sz="3600" dirty="0">
                <a:latin typeface="+mn-lt"/>
                <a:ea typeface="Arial MT"/>
                <a:cs typeface="Arial MT"/>
              </a:rPr>
              <a:t>Interviews (34) → Field visits (5, Makueni) → GMB workshop (20) → CLDs. </a:t>
            </a:r>
            <a:r>
              <a:rPr lang="en-US" sz="3600" b="1" dirty="0">
                <a:latin typeface="+mn-lt"/>
                <a:ea typeface="Arial MT"/>
                <a:cs typeface="Arial MT"/>
              </a:rPr>
              <a:t>Frameworks:</a:t>
            </a:r>
            <a:r>
              <a:rPr lang="en-US" sz="3600" dirty="0">
                <a:latin typeface="+mn-lt"/>
                <a:ea typeface="Arial MT"/>
                <a:cs typeface="Arial MT"/>
              </a:rPr>
              <a:t> WHO Health System Building Blocks + </a:t>
            </a:r>
            <a:r>
              <a:rPr lang="en-US" sz="3600" i="1" dirty="0">
                <a:latin typeface="+mn-lt"/>
                <a:ea typeface="Arial MT"/>
                <a:cs typeface="Arial MT"/>
              </a:rPr>
              <a:t>Zero by 30</a:t>
            </a:r>
            <a:r>
              <a:rPr lang="en-US" sz="3600" dirty="0">
                <a:latin typeface="+mn-lt"/>
                <a:ea typeface="Arial MT"/>
                <a:cs typeface="Arial MT"/>
              </a:rPr>
              <a:t> strategy. </a:t>
            </a:r>
            <a:r>
              <a:rPr lang="en-US" sz="3600" b="1" dirty="0">
                <a:latin typeface="+mn-lt"/>
              </a:rPr>
              <a:t>Ethics:</a:t>
            </a:r>
            <a:r>
              <a:rPr lang="en-US" sz="3600" dirty="0">
                <a:latin typeface="+mn-lt"/>
              </a:rPr>
              <a:t> Approved by KNH-</a:t>
            </a:r>
            <a:r>
              <a:rPr lang="en-US" sz="3600" dirty="0" err="1">
                <a:latin typeface="+mn-lt"/>
              </a:rPr>
              <a:t>UoN</a:t>
            </a:r>
            <a:r>
              <a:rPr lang="en-US" sz="3600" dirty="0">
                <a:latin typeface="+mn-lt"/>
              </a:rPr>
              <a:t> &amp; KU Leuven. </a:t>
            </a:r>
            <a:r>
              <a:rPr lang="en-US" sz="3600" b="1" dirty="0">
                <a:latin typeface="+mn-lt"/>
              </a:rPr>
              <a:t>Outcome: </a:t>
            </a:r>
            <a:r>
              <a:rPr lang="en-US" sz="3600" dirty="0">
                <a:latin typeface="+mn-lt"/>
              </a:rPr>
              <a:t>Stakeholder‑validated CLDs mapping systemic barriers to rabies elimination.</a:t>
            </a:r>
          </a:p>
          <a:p>
            <a:pPr algn="just"/>
            <a:endParaRPr lang="en-US" dirty="0"/>
          </a:p>
          <a:p>
            <a:pPr algn="just"/>
            <a:endParaRPr lang="en-US"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"/>
          <p:cNvSpPr/>
          <p:nvPr/>
        </p:nvSpPr>
        <p:spPr>
          <a:xfrm>
            <a:off x="353933" y="18618561"/>
            <a:ext cx="14493181" cy="249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STUDY AREA:</a:t>
            </a:r>
            <a:r>
              <a:rPr lang="en-GB" sz="48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00" dirty="0"/>
              <a:t>Kisumu, Siaya, Machakos, Kitui, Makueni, Kenya</a:t>
            </a:r>
          </a:p>
          <a:p>
            <a:pPr lvl="0" algn="just"/>
            <a:endParaRPr lang="en-US" sz="3600" dirty="0"/>
          </a:p>
          <a:p>
            <a:pPr lvl="0" algn="just"/>
            <a:endParaRPr lang="en-US" sz="3600" dirty="0"/>
          </a:p>
          <a:p>
            <a:pPr lvl="0" algn="just"/>
            <a:r>
              <a:rPr lang="en-US" sz="3600" dirty="0"/>
              <a:t> </a:t>
            </a:r>
            <a:endParaRPr sz="3600" dirty="0"/>
          </a:p>
        </p:txBody>
      </p:sp>
      <p:sp>
        <p:nvSpPr>
          <p:cNvPr id="101" name="Google Shape;101;p1"/>
          <p:cNvSpPr/>
          <p:nvPr/>
        </p:nvSpPr>
        <p:spPr>
          <a:xfrm>
            <a:off x="160365" y="24567682"/>
            <a:ext cx="15557131" cy="7671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RESULTS</a:t>
            </a:r>
          </a:p>
          <a:p>
            <a:pPr marL="342900" lvl="0" indent="-342900" algn="just">
              <a:spcBef>
                <a:spcPts val="460"/>
              </a:spcBef>
              <a:buSzPts val="950"/>
              <a:buFont typeface="Times New Roman" panose="02020603050405020304" pitchFamily="18" charset="0"/>
              <a:buChar char="–"/>
            </a:pPr>
            <a:r>
              <a:rPr lang="en-US" sz="4800" dirty="0">
                <a:latin typeface="+mn-lt"/>
                <a:ea typeface="Times New Roman" panose="02020603050405020304" pitchFamily="18" charset="0"/>
                <a:cs typeface="Arial MT"/>
              </a:rPr>
              <a:t>Five key thematic groups of feed-back loops.</a:t>
            </a:r>
          </a:p>
          <a:p>
            <a:pPr marL="685800" lvl="1" indent="-685800">
              <a:buFont typeface="Arial" panose="020B0604020202020204" pitchFamily="34" charset="0"/>
              <a:buChar char="•"/>
            </a:pPr>
            <a:r>
              <a:rPr lang="en-US" sz="4800" dirty="0"/>
              <a:t>Surveillance and reporting dynamics</a:t>
            </a:r>
          </a:p>
          <a:p>
            <a:pPr marL="685800" lvl="1" indent="-685800">
              <a:buFont typeface="Arial" panose="020B0604020202020204" pitchFamily="34" charset="0"/>
              <a:buChar char="•"/>
            </a:pPr>
            <a:r>
              <a:rPr lang="en-US" sz="4800" dirty="0"/>
              <a:t>Prioritization and vaccine availability</a:t>
            </a:r>
          </a:p>
          <a:p>
            <a:pPr marL="685800" lvl="1" indent="-685800">
              <a:buFont typeface="Arial" panose="020B0604020202020204" pitchFamily="34" charset="0"/>
              <a:buChar char="•"/>
            </a:pPr>
            <a:r>
              <a:rPr lang="en-US" sz="4800" dirty="0"/>
              <a:t>Economic status and funding</a:t>
            </a:r>
          </a:p>
          <a:p>
            <a:pPr marL="685800" lvl="1" indent="-685800">
              <a:buFont typeface="Arial" panose="020B0604020202020204" pitchFamily="34" charset="0"/>
              <a:buChar char="•"/>
            </a:pPr>
            <a:r>
              <a:rPr lang="en-US" sz="4800" dirty="0"/>
              <a:t>Workforce capacity and intersectoral collaboration</a:t>
            </a:r>
          </a:p>
          <a:p>
            <a:pPr marL="685800" lvl="1" indent="-685800">
              <a:buFont typeface="Arial" panose="020B0604020202020204" pitchFamily="34" charset="0"/>
              <a:buChar char="•"/>
            </a:pPr>
            <a:r>
              <a:rPr lang="en-US" sz="4800" dirty="0"/>
              <a:t>Cold chain equipment, vaccine innovation and vac-cine acceptance</a:t>
            </a:r>
          </a:p>
          <a:p>
            <a:pPr marL="342900" lvl="0" indent="-342900" algn="just">
              <a:spcBef>
                <a:spcPts val="460"/>
              </a:spcBef>
              <a:buSzPts val="950"/>
              <a:buFont typeface="Times New Roman" panose="02020603050405020304" pitchFamily="18" charset="0"/>
              <a:buChar char="–"/>
            </a:pPr>
            <a:endParaRPr lang="en-US" sz="4800" dirty="0">
              <a:latin typeface="+mn-lt"/>
              <a:ea typeface="Times New Roman" panose="02020603050405020304" pitchFamily="18" charset="0"/>
              <a:cs typeface="Arial MT"/>
            </a:endParaRPr>
          </a:p>
          <a:p>
            <a:pPr marL="342900" lvl="0" indent="-342900" algn="just">
              <a:spcBef>
                <a:spcPts val="460"/>
              </a:spcBef>
              <a:buSzPts val="950"/>
              <a:buFont typeface="Times New Roman" panose="02020603050405020304" pitchFamily="18" charset="0"/>
              <a:buChar char="–"/>
            </a:pPr>
            <a:r>
              <a:rPr lang="en-US" sz="4800" dirty="0">
                <a:latin typeface="+mn-lt"/>
                <a:ea typeface="Times New Roman" panose="02020603050405020304" pitchFamily="18" charset="0"/>
                <a:cs typeface="Arial MT"/>
              </a:rPr>
              <a:t> </a:t>
            </a:r>
            <a:endParaRPr dirty="0"/>
          </a:p>
        </p:txBody>
      </p:sp>
      <p:sp>
        <p:nvSpPr>
          <p:cNvPr id="102" name="Google Shape;102;p1"/>
          <p:cNvSpPr/>
          <p:nvPr/>
        </p:nvSpPr>
        <p:spPr>
          <a:xfrm>
            <a:off x="359544" y="14054497"/>
            <a:ext cx="2945733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en-GB"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7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"/>
          <p:cNvSpPr/>
          <p:nvPr/>
        </p:nvSpPr>
        <p:spPr>
          <a:xfrm>
            <a:off x="-2275" y="22537393"/>
            <a:ext cx="30010387" cy="2741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US" sz="3600" i="1" dirty="0"/>
              <a:t>Fig. 1 Map of Kenya with Focused counties </a:t>
            </a:r>
          </a:p>
          <a:p>
            <a:pPr lvl="0"/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STATISTICAL ANALYSIS:</a:t>
            </a:r>
          </a:p>
          <a:p>
            <a:pPr marL="342900" lvl="0" indent="-342900" algn="just">
              <a:spcBef>
                <a:spcPts val="460"/>
              </a:spcBef>
              <a:buFont typeface="Symbol" panose="05050102010706020507" pitchFamily="18" charset="2"/>
              <a:buChar char=""/>
            </a:pPr>
            <a:r>
              <a:rPr lang="en-GB" sz="4800" b="1" dirty="0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00" dirty="0">
                <a:ea typeface="Arial MT"/>
                <a:cs typeface="Arial MT"/>
              </a:rPr>
              <a:t>Coding (NVivo) → Reflexive thematic analysis → CLDs (Stella Architect) → Validation (GMB)</a:t>
            </a:r>
          </a:p>
          <a:p>
            <a:pPr lvl="0"/>
            <a:endParaRPr sz="3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19503317" y="21401881"/>
            <a:ext cx="10688188" cy="8032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 DISCUSSION</a:t>
            </a:r>
          </a:p>
          <a:p>
            <a:pPr marL="571500" marR="0" lvl="0" indent="-5715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600" dirty="0"/>
              <a:t>Stronger economic status boosts funding, which improves surveillance, cold chain, workforce, and vaccine availability.</a:t>
            </a:r>
          </a:p>
          <a:p>
            <a:pPr marL="571500" marR="0" lvl="0" indent="-5715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600" dirty="0"/>
              <a:t>Better surveillance reveals true burden, raising policymakers’ risk perception and driving prioritization.</a:t>
            </a:r>
          </a:p>
          <a:p>
            <a:pPr marL="571500" marR="0" lvl="0" indent="-5715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600" dirty="0"/>
              <a:t>Adequate cold chain and innovation increase vaccine uptake and trust.</a:t>
            </a:r>
          </a:p>
          <a:p>
            <a:pPr marL="571500" marR="0" lvl="0" indent="-5715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600" dirty="0"/>
              <a:t>Skilled, coordinated teams across health and veterinary sectors strengthen campaigns.</a:t>
            </a:r>
          </a:p>
          <a:p>
            <a:pPr marL="571500" marR="0" lvl="0" indent="-5715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600" dirty="0"/>
              <a:t>Political prioritization ensures resources and vaccine supply; lack of prioritization leads to shortages and weak sustainability.</a:t>
            </a:r>
            <a:endParaRPr sz="3600" dirty="0"/>
          </a:p>
        </p:txBody>
      </p:sp>
      <p:sp>
        <p:nvSpPr>
          <p:cNvPr id="109" name="Google Shape;109;p1"/>
          <p:cNvSpPr/>
          <p:nvPr/>
        </p:nvSpPr>
        <p:spPr>
          <a:xfrm>
            <a:off x="17350096" y="29678408"/>
            <a:ext cx="12465098" cy="581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 CONCLUSIONS</a:t>
            </a:r>
          </a:p>
          <a:p>
            <a:pPr marL="571500" lvl="0" indent="-571500" algn="just">
              <a:buFont typeface="Arial" panose="020B0604020202020204" pitchFamily="34" charset="0"/>
              <a:buChar char="•"/>
            </a:pPr>
            <a:r>
              <a:rPr lang="en-US" sz="3600" dirty="0"/>
              <a:t>Rabies elimination in Kenya is undermined by systemic barriers in funding, surveillance, and collaboration.</a:t>
            </a:r>
          </a:p>
          <a:p>
            <a:pPr marL="571500" lvl="0" indent="-571500" algn="just">
              <a:buFont typeface="Arial" panose="020B0604020202020204" pitchFamily="34" charset="0"/>
              <a:buChar char="•"/>
            </a:pPr>
            <a:r>
              <a:rPr lang="en-US" sz="3600" dirty="0"/>
              <a:t>Systems thinking shows reinforcing loops can accelerate progress, while weak infrastructure and mistrust slow it down.</a:t>
            </a:r>
          </a:p>
          <a:p>
            <a:pPr marL="571500" lvl="0" indent="-571500" algn="just">
              <a:buFont typeface="Arial" panose="020B0604020202020204" pitchFamily="34" charset="0"/>
              <a:buChar char="•"/>
            </a:pPr>
            <a:r>
              <a:rPr lang="en-US" sz="3600" dirty="0"/>
              <a:t>County Governments to invest in rabies surveillance and vaccines, strengthen intersectoral collaboration, and secure sustained funding to break systemic barriers to rabies elimination.</a:t>
            </a:r>
            <a:endParaRPr sz="3600" dirty="0"/>
          </a:p>
        </p:txBody>
      </p:sp>
      <p:sp>
        <p:nvSpPr>
          <p:cNvPr id="114" name="Google Shape;114;p1"/>
          <p:cNvSpPr/>
          <p:nvPr/>
        </p:nvSpPr>
        <p:spPr>
          <a:xfrm>
            <a:off x="653322" y="382941"/>
            <a:ext cx="5441739" cy="1644667"/>
          </a:xfrm>
          <a:custGeom>
            <a:avLst/>
            <a:gdLst/>
            <a:ahLst/>
            <a:cxnLst/>
            <a:rect l="l" t="t" r="r" b="b"/>
            <a:pathLst>
              <a:path w="5441739" h="1644667" extrusionOk="0">
                <a:moveTo>
                  <a:pt x="0" y="0"/>
                </a:moveTo>
                <a:lnTo>
                  <a:pt x="5441739" y="0"/>
                </a:lnTo>
                <a:lnTo>
                  <a:pt x="5441739" y="1644666"/>
                </a:lnTo>
                <a:lnTo>
                  <a:pt x="0" y="16446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2570"/>
            </a:stretch>
          </a:blipFill>
          <a:ln>
            <a:noFill/>
          </a:ln>
        </p:spPr>
      </p:sp>
      <p:grpSp>
        <p:nvGrpSpPr>
          <p:cNvPr id="115" name="Google Shape;115;p1"/>
          <p:cNvGrpSpPr/>
          <p:nvPr/>
        </p:nvGrpSpPr>
        <p:grpSpPr>
          <a:xfrm>
            <a:off x="10228618" y="42112091"/>
            <a:ext cx="9829149" cy="691341"/>
            <a:chOff x="0" y="-38100"/>
            <a:chExt cx="784800" cy="55200"/>
          </a:xfrm>
        </p:grpSpPr>
        <p:sp>
          <p:nvSpPr>
            <p:cNvPr id="116" name="Google Shape;116;p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 extrusionOk="0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  <a:ln>
              <a:noFill/>
            </a:ln>
          </p:spPr>
        </p:sp>
        <p:sp>
          <p:nvSpPr>
            <p:cNvPr id="117" name="Google Shape;117;p1"/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850" tIns="77850" rIns="77850" bIns="77850" anchor="ctr" anchorCtr="0">
              <a:noAutofit/>
            </a:bodyPr>
            <a:lstStyle/>
            <a:p>
              <a:pPr marL="0" marR="0" lvl="0" indent="0" algn="ctr" rtl="0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80"/>
                <a:buFont typeface="Calibri"/>
                <a:buNone/>
              </a:pPr>
              <a:endParaRPr sz="298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" name="Google Shape;118;p1"/>
          <p:cNvGrpSpPr/>
          <p:nvPr/>
        </p:nvGrpSpPr>
        <p:grpSpPr>
          <a:xfrm>
            <a:off x="100" y="42112091"/>
            <a:ext cx="9829149" cy="691341"/>
            <a:chOff x="0" y="-38100"/>
            <a:chExt cx="784800" cy="55200"/>
          </a:xfrm>
        </p:grpSpPr>
        <p:sp>
          <p:nvSpPr>
            <p:cNvPr id="119" name="Google Shape;119;p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 extrusionOk="0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  <a:ln>
              <a:noFill/>
            </a:ln>
          </p:spPr>
        </p:sp>
        <p:sp>
          <p:nvSpPr>
            <p:cNvPr id="120" name="Google Shape;120;p1"/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850" tIns="77850" rIns="77850" bIns="77850" anchor="ctr" anchorCtr="0">
              <a:noAutofit/>
            </a:bodyPr>
            <a:lstStyle/>
            <a:p>
              <a:pPr marL="0" marR="0" lvl="0" indent="0" algn="ctr" rtl="0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80"/>
                <a:buFont typeface="Calibri"/>
                <a:buNone/>
              </a:pPr>
              <a:endParaRPr sz="298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" name="Google Shape;121;p1"/>
          <p:cNvGrpSpPr/>
          <p:nvPr/>
        </p:nvGrpSpPr>
        <p:grpSpPr>
          <a:xfrm>
            <a:off x="20445836" y="42112091"/>
            <a:ext cx="9829149" cy="691341"/>
            <a:chOff x="0" y="-38100"/>
            <a:chExt cx="784800" cy="55200"/>
          </a:xfrm>
        </p:grpSpPr>
        <p:sp>
          <p:nvSpPr>
            <p:cNvPr id="122" name="Google Shape;122;p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 extrusionOk="0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  <a:ln>
              <a:noFill/>
            </a:ln>
          </p:spPr>
        </p:sp>
        <p:sp>
          <p:nvSpPr>
            <p:cNvPr id="123" name="Google Shape;123;p1"/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850" tIns="77850" rIns="77850" bIns="77850" anchor="ctr" anchorCtr="0">
              <a:noAutofit/>
            </a:bodyPr>
            <a:lstStyle/>
            <a:p>
              <a:pPr marL="0" marR="0" lvl="0" indent="0" algn="ctr" rtl="0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80"/>
                <a:buFont typeface="Calibri"/>
                <a:buNone/>
              </a:pPr>
              <a:endParaRPr sz="298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29" name="Google Shape;129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793600" y="605923"/>
            <a:ext cx="3791369" cy="132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Picture 42" descr="https://feb.kuleuven.be/research/decision-sciences-and-information-management/om/access-to-medicines-research-centre/images/logo/ATM_RGB_LOGO.png">
            <a:extLst>
              <a:ext uri="{FF2B5EF4-FFF2-40B4-BE49-F238E27FC236}">
                <a16:creationId xmlns:a16="http://schemas.microsoft.com/office/drawing/2014/main" id="{534F6F9F-AAF2-4DF8-900F-8128908DDF45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5240" y="165036"/>
            <a:ext cx="3791368" cy="1862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AE48347-3E93-48BA-A4A4-29529C0BE8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913" y="19312166"/>
            <a:ext cx="4364723" cy="3378596"/>
          </a:xfrm>
          <a:prstGeom prst="rect">
            <a:avLst/>
          </a:prstGeom>
        </p:spPr>
      </p:pic>
      <p:sp>
        <p:nvSpPr>
          <p:cNvPr id="46" name="Google Shape;99;p1">
            <a:extLst>
              <a:ext uri="{FF2B5EF4-FFF2-40B4-BE49-F238E27FC236}">
                <a16:creationId xmlns:a16="http://schemas.microsoft.com/office/drawing/2014/main" id="{563BF731-98A3-4BBA-9170-93A5BB529836}"/>
              </a:ext>
            </a:extLst>
          </p:cNvPr>
          <p:cNvSpPr/>
          <p:nvPr/>
        </p:nvSpPr>
        <p:spPr>
          <a:xfrm>
            <a:off x="15717496" y="18603514"/>
            <a:ext cx="14290616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STUDY DESIGN:</a:t>
            </a:r>
            <a:r>
              <a:rPr lang="en-US" sz="3600" dirty="0">
                <a:ea typeface="Arial MT"/>
                <a:cs typeface="Arial MT"/>
              </a:rPr>
              <a:t> Mixed-methods systems dynamics (qualitative and participatory)</a:t>
            </a:r>
            <a:r>
              <a:rPr lang="en-GB" sz="4800" dirty="0">
                <a:solidFill>
                  <a:schemeClr val="tx1"/>
                </a:solidFill>
                <a:ea typeface="Arial MT"/>
                <a:cs typeface="Arial MT"/>
              </a:rPr>
              <a:t>.</a:t>
            </a:r>
            <a:r>
              <a:rPr lang="en-US" sz="3600" b="1" dirty="0">
                <a:ea typeface="Arial MT"/>
                <a:cs typeface="Arial MT"/>
              </a:rPr>
              <a:t> </a:t>
            </a:r>
          </a:p>
          <a:p>
            <a:pPr lvl="0" algn="just"/>
            <a:r>
              <a:rPr lang="en-US" sz="4800" b="1" dirty="0">
                <a:solidFill>
                  <a:schemeClr val="accent1">
                    <a:lumMod val="75000"/>
                  </a:schemeClr>
                </a:solidFill>
                <a:ea typeface="Arial MT"/>
                <a:cs typeface="Arial MT"/>
              </a:rPr>
              <a:t>Sampling: </a:t>
            </a:r>
            <a:r>
              <a:rPr lang="en-US" sz="3600" dirty="0">
                <a:ea typeface="Arial MT"/>
                <a:cs typeface="Arial MT"/>
              </a:rPr>
              <a:t>Purposive for Government (13), NGOs (5), Academia(6), </a:t>
            </a:r>
            <a:r>
              <a:rPr lang="en-US" sz="3600" dirty="0"/>
              <a:t>Not-for-profit R&amp;D (1), Industry (2),  intergovernmental agency (7)</a:t>
            </a:r>
            <a:endParaRPr sz="3600" dirty="0"/>
          </a:p>
        </p:txBody>
      </p:sp>
      <p:pic>
        <p:nvPicPr>
          <p:cNvPr id="1026" name="Picture 2" descr="https://cdn.ncbi.nlm.nih.gov/pmc/blobs/3777/12802003/504d71daa479/12961_2025_1437_Fig3_HTML.jpg">
            <a:extLst>
              <a:ext uri="{FF2B5EF4-FFF2-40B4-BE49-F238E27FC236}">
                <a16:creationId xmlns:a16="http://schemas.microsoft.com/office/drawing/2014/main" id="{E9E7626A-291C-4A9F-B34E-3865E35F5C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766" y="30506135"/>
            <a:ext cx="14506840" cy="7219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Google Shape;110;p1">
            <a:extLst>
              <a:ext uri="{FF2B5EF4-FFF2-40B4-BE49-F238E27FC236}">
                <a16:creationId xmlns:a16="http://schemas.microsoft.com/office/drawing/2014/main" id="{DAAE0C5C-9FA1-4E49-9B08-FBCB1952E055}"/>
              </a:ext>
            </a:extLst>
          </p:cNvPr>
          <p:cNvSpPr/>
          <p:nvPr/>
        </p:nvSpPr>
        <p:spPr>
          <a:xfrm>
            <a:off x="499687" y="37747282"/>
            <a:ext cx="12820897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Clr>
                <a:srgbClr val="3E61FE"/>
              </a:buClr>
              <a:buSzPts val="3600"/>
            </a:pPr>
            <a:r>
              <a:rPr lang="en-US" sz="3600" i="1" dirty="0"/>
              <a:t>Fig. 2 Aggregated consolidated CLD showing reinforcing and balancing loops in Kenya’s rabies control system</a:t>
            </a:r>
            <a:r>
              <a:rPr lang="en-US" i="1" dirty="0"/>
              <a:t>.</a:t>
            </a:r>
            <a:endParaRPr sz="3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432851D-0F94-4845-83B3-20C2C423BA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144072" y="40312077"/>
            <a:ext cx="2703042" cy="21052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8AB3008-34F4-4F93-98D6-1F623A3CE32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200588" y="40405429"/>
            <a:ext cx="4972470" cy="199279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589</Words>
  <Application>Microsoft Office PowerPoint</Application>
  <PresentationFormat>Custom</PresentationFormat>
  <Paragraphs>48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Book Antiqua</vt:lpstr>
      <vt:lpstr>Calibri</vt:lpstr>
      <vt:lpstr>Symbol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Cooper, Nik</dc:creator>
  <cp:lastModifiedBy>USER</cp:lastModifiedBy>
  <cp:revision>13</cp:revision>
  <dcterms:created xsi:type="dcterms:W3CDTF">2018-08-09T14:20:14Z</dcterms:created>
  <dcterms:modified xsi:type="dcterms:W3CDTF">2026-05-01T20:33:55Z</dcterms:modified>
</cp:coreProperties>
</file>